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86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3" r:id="rId20"/>
    <p:sldId id="274" r:id="rId21"/>
    <p:sldId id="300" r:id="rId22"/>
    <p:sldId id="301" r:id="rId23"/>
    <p:sldId id="299" r:id="rId24"/>
    <p:sldId id="281" r:id="rId25"/>
    <p:sldId id="282" r:id="rId26"/>
    <p:sldId id="283" r:id="rId27"/>
  </p:sldIdLst>
  <p:sldSz cx="9144000" cy="5143500" type="screen16x9"/>
  <p:notesSz cx="5143500" cy="9144000"/>
  <p:custDataLst>
    <p:tags r:id="rId2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8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7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40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.GI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GIF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GIF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.GI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1.pn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1.pn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2498" y="558990"/>
            <a:ext cx="6706592" cy="4170611"/>
          </a:xfrm>
          <a:prstGeom prst="rect">
            <a:avLst/>
          </a:prstGeom>
        </p:spPr>
      </p:pic>
      <p:pic>
        <p:nvPicPr>
          <p:cNvPr id="3" name="Image 1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55" y="662940"/>
            <a:ext cx="2998089" cy="4183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50926" y="3813545"/>
            <a:ext cx="2213599" cy="550150"/>
          </a:xfrm>
          <a:prstGeom prst="rect">
            <a:avLst/>
          </a:prstGeom>
          <a:noFill/>
        </p:spPr>
        <p:txBody>
          <a:bodyPr wrap="none" lIns="0" tIns="0" rIns="0" bIns="0" rtlCol="0" anchor="b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08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汇报人</a:t>
            </a:r>
            <a:r>
              <a:rPr lang="en-US" sz="108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： 23201837-李茂田
            23201826-熊锋
            23201812-邢沂炜</a:t>
            </a:r>
            <a:endParaRPr lang="en-US" sz="108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 1"/>
          <p:cNvSpPr/>
          <p:nvPr/>
        </p:nvSpPr>
        <p:spPr>
          <a:xfrm>
            <a:off x="2661230" y="1561172"/>
            <a:ext cx="5692177" cy="140589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>
              <a:lnSpc>
                <a:spcPct val="120000"/>
              </a:lnSpc>
              <a:buNone/>
            </a:pPr>
            <a:r>
              <a:rPr lang="en-US" sz="5760" dirty="0">
                <a:solidFill>
                  <a:srgbClr val="156A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学生管理系统</a:t>
            </a:r>
            <a:endParaRPr lang="en-US" sz="5760" dirty="0"/>
          </a:p>
        </p:txBody>
      </p:sp>
      <p:sp>
        <p:nvSpPr>
          <p:cNvPr id="6" name="Text 2"/>
          <p:cNvSpPr/>
          <p:nvPr/>
        </p:nvSpPr>
        <p:spPr>
          <a:xfrm>
            <a:off x="7023518" y="4036776"/>
            <a:ext cx="1046580" cy="160633"/>
          </a:xfrm>
          <a:prstGeom prst="rect">
            <a:avLst/>
          </a:prstGeom>
          <a:noFill/>
        </p:spPr>
        <p:txBody>
          <a:bodyPr wrap="none" lIns="0" tIns="0" rIns="0" bIns="0" rtlCol="0" anchor="b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08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汇报时间：2024.07.24</a:t>
            </a:r>
            <a:endParaRPr lang="en-US" sz="10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030" y="1149985"/>
            <a:ext cx="6734175" cy="3712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项目调研</a:t>
            </a:r>
            <a:endParaRPr lang="en-US" sz="2070" dirty="0"/>
          </a:p>
        </p:txBody>
      </p:sp>
      <p:pic>
        <p:nvPicPr>
          <p:cNvPr id="5" name="Image 2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149339" y="1395401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3149647" y="1238248"/>
            <a:ext cx="425277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该项目相似的案例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的具体模块分析：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55670" y="1652905"/>
            <a:ext cx="2232660" cy="268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成绩模块</a:t>
            </a:r>
          </a:p>
        </p:txBody>
      </p:sp>
      <p:pic>
        <p:nvPicPr>
          <p:cNvPr id="12" name="图片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3720" y="1967230"/>
            <a:ext cx="491363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5855950" y="3237770"/>
            <a:ext cx="5561210" cy="46509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497334" y="1064110"/>
            <a:ext cx="3797728" cy="37977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652192" y="3841087"/>
            <a:ext cx="854557" cy="85455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871145" y="4040691"/>
            <a:ext cx="427360" cy="47461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项目需求分析</a:t>
            </a:r>
            <a:endParaRPr lang="en-US" sz="2070" dirty="0"/>
          </a:p>
        </p:txBody>
      </p:sp>
      <p:sp>
        <p:nvSpPr>
          <p:cNvPr id="8" name="Text 1"/>
          <p:cNvSpPr/>
          <p:nvPr/>
        </p:nvSpPr>
        <p:spPr>
          <a:xfrm>
            <a:off x="1639789" y="1687055"/>
            <a:ext cx="3694699" cy="30630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	用户输入账号，密码，账号类型，再进入相应的账号数据库进行账号密码比对。如果正确，进入对应的系统，对应不同的GUI界面；如果错误，提示重新输入</a:t>
            </a:r>
            <a:r>
              <a:rPr lang="en-US" altLang="zh-CN" sz="1600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2"/>
          <p:cNvSpPr/>
          <p:nvPr/>
        </p:nvSpPr>
        <p:spPr>
          <a:xfrm>
            <a:off x="2095273" y="1229286"/>
            <a:ext cx="220375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71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登录模块</a:t>
            </a:r>
            <a:endParaRPr lang="en-US" sz="1710" dirty="0"/>
          </a:p>
        </p:txBody>
      </p:sp>
      <p:pic>
        <p:nvPicPr>
          <p:cNvPr id="10" name="Image 5" descr="https://web.static.jianzeppt.com/animaker_gif/gifs/m01_0e41acf01a1d4292915c706127a3897c_fli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1474861"/>
            <a:ext cx="2432876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5255875" y="1199420"/>
            <a:ext cx="5561210" cy="46509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497334" y="1064110"/>
            <a:ext cx="3797728" cy="37977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652192" y="3841087"/>
            <a:ext cx="854557" cy="85455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871145" y="4040691"/>
            <a:ext cx="427360" cy="47461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项目需求分析</a:t>
            </a:r>
            <a:endParaRPr lang="en-US" sz="2070" dirty="0"/>
          </a:p>
        </p:txBody>
      </p:sp>
      <p:sp>
        <p:nvSpPr>
          <p:cNvPr id="8" name="Text 1"/>
          <p:cNvSpPr/>
          <p:nvPr/>
        </p:nvSpPr>
        <p:spPr>
          <a:xfrm>
            <a:off x="1460584" y="1503878"/>
            <a:ext cx="3691987" cy="34747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	1.可以根据用户的类型提供不同的信息管理功能。例如管理员就可以对学生，教师，课程，年级，班级信息进行信息管理功能操作。而老师与学生则没有信息管理功能。
	2.信息管理对于不同的对象有不同的功能，对于学生和课程除了所有对象都有的增，删，改之外还具有查询功能。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2"/>
          <p:cNvSpPr/>
          <p:nvPr/>
        </p:nvSpPr>
        <p:spPr>
          <a:xfrm>
            <a:off x="2274727" y="1180856"/>
            <a:ext cx="220375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信息管理模块</a:t>
            </a:r>
            <a:endParaRPr lang="en-US" sz="1440" dirty="0"/>
          </a:p>
        </p:txBody>
      </p:sp>
      <p:pic>
        <p:nvPicPr>
          <p:cNvPr id="10" name="Image 5" descr="https://web.static.jianzeppt.com/animaker_gif/gifs/m01_0e41acf01a1d4292915c706127a3897c_fli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649" y="1300871"/>
            <a:ext cx="2432876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5855950" y="3237770"/>
            <a:ext cx="5561210" cy="46509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497334" y="1064110"/>
            <a:ext cx="3797728" cy="37977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652192" y="3841087"/>
            <a:ext cx="854557" cy="85455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871145" y="4040691"/>
            <a:ext cx="427360" cy="47461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项目需求分析</a:t>
            </a:r>
            <a:endParaRPr lang="en-US" sz="2070" dirty="0"/>
          </a:p>
        </p:txBody>
      </p:sp>
      <p:sp>
        <p:nvSpPr>
          <p:cNvPr id="8" name="Text 1"/>
          <p:cNvSpPr/>
          <p:nvPr/>
        </p:nvSpPr>
        <p:spPr>
          <a:xfrm>
            <a:off x="1566729" y="1490162"/>
            <a:ext cx="3731776" cy="32401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27000" indent="-127000">
              <a:lnSpc>
                <a:spcPct val="130000"/>
              </a:lnSpc>
              <a:buSzPct val="100000"/>
              <a:buChar char="•"/>
            </a:pPr>
            <a:r>
              <a:rPr lang="en-US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1.具有为学生个人添加选课的功能，满足个性化需求（参考选修课）。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7000" indent="-127000">
              <a:lnSpc>
                <a:spcPct val="130000"/>
              </a:lnSpc>
              <a:buSzPct val="100000"/>
              <a:buChar char="•"/>
            </a:pPr>
            <a:r>
              <a:rPr lang="en-US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2.能够具有按班级批量添加课程的功能（参考教务系统的必修课）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7000" indent="-127000">
              <a:lnSpc>
                <a:spcPct val="130000"/>
              </a:lnSpc>
              <a:buSzPct val="100000"/>
              <a:buChar char="•"/>
            </a:pPr>
            <a:r>
              <a:rPr lang="en-US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3.支持学生或者教师管理员等查看学生个人选课情况。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2"/>
          <p:cNvSpPr/>
          <p:nvPr/>
        </p:nvSpPr>
        <p:spPr>
          <a:xfrm>
            <a:off x="2298892" y="1099455"/>
            <a:ext cx="220375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课程管理模块</a:t>
            </a:r>
            <a:endParaRPr lang="en-US" sz="1440" dirty="0"/>
          </a:p>
        </p:txBody>
      </p:sp>
      <p:pic>
        <p:nvPicPr>
          <p:cNvPr id="10" name="Image 5" descr="https://web.static.jianzeppt.com/animaker_gif/gifs/m01_0e41acf01a1d4292915c706127a3897c_fli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1474861"/>
            <a:ext cx="2432876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5855950" y="3237770"/>
            <a:ext cx="5561210" cy="46509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497334" y="1056552"/>
            <a:ext cx="3797728" cy="37977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652192" y="3841087"/>
            <a:ext cx="854557" cy="85455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871145" y="4040691"/>
            <a:ext cx="427360" cy="47461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项目需求分析</a:t>
            </a:r>
            <a:endParaRPr lang="en-US" sz="2070" dirty="0"/>
          </a:p>
        </p:txBody>
      </p:sp>
      <p:sp>
        <p:nvSpPr>
          <p:cNvPr id="8" name="Text 1"/>
          <p:cNvSpPr/>
          <p:nvPr/>
        </p:nvSpPr>
        <p:spPr>
          <a:xfrm>
            <a:off x="1603015" y="1396414"/>
            <a:ext cx="3636642" cy="3333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1</a:t>
            </a:r>
            <a:r>
              <a:rPr lang="en-US" dirty="0">
                <a:solidFill>
                  <a:srgbClr val="3C3C3C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</a:rPr>
              <a:t>.教师或着管理员可以为学生添加学生的成绩
2.学生可以查看自己的成绩，以便于了解自己的成绩。
3.教师或者管理员可以打开选课总览查看各个分数段学生分布，以及平均分等基本数据，便于改进教学。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 2"/>
          <p:cNvSpPr/>
          <p:nvPr/>
        </p:nvSpPr>
        <p:spPr>
          <a:xfrm>
            <a:off x="2298892" y="1162855"/>
            <a:ext cx="220375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成绩管理模块</a:t>
            </a:r>
            <a:endParaRPr lang="en-US" sz="1260" dirty="0"/>
          </a:p>
        </p:txBody>
      </p:sp>
      <p:pic>
        <p:nvPicPr>
          <p:cNvPr id="10" name="Image 5" descr="https://web.static.jianzeppt.com/animaker_gif/gifs/m01_0e41acf01a1d4292915c706127a3897c_fli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74" y="1474861"/>
            <a:ext cx="2432876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341773" y="1783907"/>
            <a:ext cx="6686866" cy="27061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9094" y="413212"/>
            <a:ext cx="2145623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系统设计</a:t>
            </a:r>
            <a:endParaRPr lang="en-US" sz="2070" dirty="0"/>
          </a:p>
        </p:txBody>
      </p:sp>
      <p:sp>
        <p:nvSpPr>
          <p:cNvPr id="5" name="Text 1"/>
          <p:cNvSpPr/>
          <p:nvPr/>
        </p:nvSpPr>
        <p:spPr>
          <a:xfrm>
            <a:off x="2692139" y="2302249"/>
            <a:ext cx="4123847" cy="1654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260" b="1" dirty="0">
                <a:ln w="12700">
                  <a:solidFill>
                    <a:srgbClr val="000000"/>
                  </a:solidFill>
                </a:ln>
                <a:solidFill>
                  <a:srgbClr val="00000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总述</a:t>
            </a:r>
            <a:endParaRPr lang="en-US" sz="1260" dirty="0"/>
          </a:p>
        </p:txBody>
      </p:sp>
      <p:pic>
        <p:nvPicPr>
          <p:cNvPr id="6" name="Image 2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92" y="1523668"/>
            <a:ext cx="2392344" cy="33381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292636" y="282103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5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功能模块设计</a:t>
            </a:r>
            <a:endParaRPr lang="en-US" sz="252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5" y="1112520"/>
            <a:ext cx="8535035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3626" y="866579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4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登录界面</a:t>
            </a:r>
            <a:endParaRPr lang="en-US" sz="2340" dirty="0"/>
          </a:p>
        </p:txBody>
      </p:sp>
      <p:sp>
        <p:nvSpPr>
          <p:cNvPr id="3" name="Text 1"/>
          <p:cNvSpPr/>
          <p:nvPr/>
        </p:nvSpPr>
        <p:spPr>
          <a:xfrm>
            <a:off x="783555" y="866579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5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用户界面设计</a:t>
            </a:r>
            <a:endParaRPr lang="en-US" sz="252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091676" y="1318190"/>
            <a:ext cx="7901305" cy="35223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9094" y="413212"/>
            <a:ext cx="2145623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系统设计</a:t>
            </a:r>
            <a:endParaRPr lang="en-US" sz="2070" dirty="0"/>
          </a:p>
        </p:txBody>
      </p:sp>
      <p:sp>
        <p:nvSpPr>
          <p:cNvPr id="7" name="Text 3"/>
          <p:cNvSpPr/>
          <p:nvPr/>
        </p:nvSpPr>
        <p:spPr>
          <a:xfrm>
            <a:off x="3145643" y="1742927"/>
            <a:ext cx="4123847" cy="1654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dirty="0"/>
          </a:p>
        </p:txBody>
      </p:sp>
      <p:pic>
        <p:nvPicPr>
          <p:cNvPr id="8" name="Image 2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92" y="1523668"/>
            <a:ext cx="2392344" cy="33381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565" y="1743075"/>
            <a:ext cx="4853305" cy="28752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68870" y="2171421"/>
            <a:ext cx="1451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	</a:t>
            </a:r>
            <a:r>
              <a:rPr lang="zh-CN" altLang="en-US" sz="1600" dirty="0"/>
              <a:t>该系统主要面向学校管理人员、教师和学生，他们可以使用该系统来管理学生信息。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726" y="1047714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5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用户界面设计</a:t>
            </a:r>
            <a:endParaRPr lang="en-US" sz="2520" dirty="0"/>
          </a:p>
        </p:txBody>
      </p:sp>
      <p:sp>
        <p:nvSpPr>
          <p:cNvPr id="3" name="Text 1"/>
          <p:cNvSpPr/>
          <p:nvPr/>
        </p:nvSpPr>
        <p:spPr>
          <a:xfrm>
            <a:off x="2333030" y="1075176"/>
            <a:ext cx="2295144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4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功能界面</a:t>
            </a:r>
            <a:endParaRPr lang="en-US" sz="23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264920" y="1617345"/>
            <a:ext cx="7615555" cy="33947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9094" y="413212"/>
            <a:ext cx="2145623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系统设计</a:t>
            </a:r>
            <a:endParaRPr lang="en-US" sz="2070" dirty="0"/>
          </a:p>
        </p:txBody>
      </p:sp>
      <p:sp>
        <p:nvSpPr>
          <p:cNvPr id="7" name="Text 3"/>
          <p:cNvSpPr/>
          <p:nvPr/>
        </p:nvSpPr>
        <p:spPr>
          <a:xfrm>
            <a:off x="3145643" y="1742927"/>
            <a:ext cx="4123847" cy="1654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dirty="0"/>
          </a:p>
        </p:txBody>
      </p:sp>
      <p:pic>
        <p:nvPicPr>
          <p:cNvPr id="8" name="Image 2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92" y="1523668"/>
            <a:ext cx="2392344" cy="33381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265" y="1837055"/>
            <a:ext cx="4841240" cy="29419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16115" y="2366304"/>
            <a:ext cx="1738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	</a:t>
            </a:r>
            <a:r>
              <a:rPr lang="zh-CN" altLang="en-US" sz="1600" dirty="0"/>
              <a:t>这是一个用于管理学生成绩和课程信息的系统界面，其中包含了成绩管理、选课情况、后台管理等功能。</a:t>
            </a:r>
          </a:p>
          <a:p>
            <a:endParaRPr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0983" y="92593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5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数据库设计</a:t>
            </a:r>
            <a:endParaRPr lang="en-US" sz="2520" dirty="0"/>
          </a:p>
        </p:txBody>
      </p:sp>
      <p:sp>
        <p:nvSpPr>
          <p:cNvPr id="3" name="Text 1"/>
          <p:cNvSpPr/>
          <p:nvPr/>
        </p:nvSpPr>
        <p:spPr>
          <a:xfrm>
            <a:off x="4638250" y="92593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4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数据库表设计</a:t>
            </a:r>
            <a:endParaRPr lang="en-US" sz="23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61" y="147656"/>
            <a:ext cx="2425025" cy="5853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4164" y="284942"/>
            <a:ext cx="2145623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系统设计</a:t>
            </a:r>
            <a:endParaRPr lang="en-US" sz="2070" dirty="0"/>
          </a:p>
        </p:txBody>
      </p:sp>
      <p:sp>
        <p:nvSpPr>
          <p:cNvPr id="7" name="Text 3"/>
          <p:cNvSpPr/>
          <p:nvPr/>
        </p:nvSpPr>
        <p:spPr>
          <a:xfrm>
            <a:off x="3145643" y="1742927"/>
            <a:ext cx="4123847" cy="16544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260" dirty="0"/>
          </a:p>
        </p:txBody>
      </p:sp>
      <p:pic>
        <p:nvPicPr>
          <p:cNvPr id="8" name="Image 2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4058" y="2367516"/>
            <a:ext cx="1877337" cy="2619540"/>
          </a:xfrm>
          <a:prstGeom prst="rect">
            <a:avLst/>
          </a:prstGeom>
        </p:spPr>
      </p:pic>
      <p:pic>
        <p:nvPicPr>
          <p:cNvPr id="11" name="图片 10" descr="图示&#10;&#10;已生成极高可信度的说明">
            <a:extLst>
              <a:ext uri="{FF2B5EF4-FFF2-40B4-BE49-F238E27FC236}">
                <a16:creationId xmlns:a16="http://schemas.microsoft.com/office/drawing/2014/main" id="{27CA59B3-3ED0-46C1-84B1-7DD2135A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287" y="870300"/>
            <a:ext cx="7570558" cy="39214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1846579" y="1298486"/>
            <a:ext cx="6476345" cy="3088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91946" y="1927196"/>
            <a:ext cx="5671415" cy="20631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endParaRPr lang="en-US" sz="1080" dirty="0"/>
          </a:p>
        </p:txBody>
      </p:sp>
      <p:sp>
        <p:nvSpPr>
          <p:cNvPr id="5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675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开发环境和技术清单 </a:t>
            </a:r>
            <a:endParaRPr lang="en-US" sz="1675" dirty="0"/>
          </a:p>
        </p:txBody>
      </p:sp>
      <p:pic>
        <p:nvPicPr>
          <p:cNvPr id="6" name="Image 2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27317" y="1615440"/>
            <a:ext cx="57557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开发环境：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Java JDK1.8 MySQL 8.0</a:t>
            </a: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Normal" pitchFamily="34" charset="-120"/>
              <a:sym typeface="+mn-ea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技术清单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：</a:t>
            </a:r>
            <a:r>
              <a:rPr 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数据库，用户界面设计，JAVA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Normal" pitchFamily="34" charset="-120"/>
                <a:sym typeface="+mn-ea"/>
              </a:rPr>
              <a:t>的有关知识</a:t>
            </a:r>
            <a:endParaRPr lang="zh-CN" altLang="en-US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Normal" pitchFamily="34" charset="-12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01045"/>
            <a:ext cx="968828" cy="6966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115" y="201045"/>
            <a:ext cx="130628" cy="6966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1500" y="236145"/>
            <a:ext cx="1093344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712728" y="536228"/>
            <a:ext cx="1996858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207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310" y="1656256"/>
            <a:ext cx="351458" cy="3606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5984" y="1617765"/>
            <a:ext cx="477394" cy="346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297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7279" y="1651257"/>
            <a:ext cx="353541" cy="3627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36903" y="1615651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</a:t>
            </a:r>
            <a:endParaRPr lang="en-US" sz="297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7205" y="2530266"/>
            <a:ext cx="353616" cy="36277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36568" y="2491804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5</a:t>
            </a:r>
            <a:endParaRPr lang="en-US" sz="297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7384" y="2539377"/>
            <a:ext cx="333821" cy="36061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36692" y="2508369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297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7310" y="3485403"/>
            <a:ext cx="334268" cy="360611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6692" y="3447253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297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1772" y="2018185"/>
            <a:ext cx="2501641" cy="11225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1772" y="2903824"/>
            <a:ext cx="2501641" cy="11225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91772" y="3852576"/>
            <a:ext cx="2501641" cy="11225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81667" y="2018185"/>
            <a:ext cx="2839109" cy="11225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1667" y="2903824"/>
            <a:ext cx="2839109" cy="11225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1534573" y="2563399"/>
            <a:ext cx="2293148" cy="355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团队介绍与分工</a:t>
            </a:r>
            <a:endParaRPr lang="en-US" sz="2070" dirty="0"/>
          </a:p>
        </p:txBody>
      </p:sp>
      <p:sp>
        <p:nvSpPr>
          <p:cNvPr id="22" name="Text 8"/>
          <p:cNvSpPr/>
          <p:nvPr/>
        </p:nvSpPr>
        <p:spPr>
          <a:xfrm>
            <a:off x="1534573" y="1647569"/>
            <a:ext cx="2109216" cy="355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项目介绍与背景</a:t>
            </a:r>
            <a:endParaRPr lang="en-US" sz="2070" dirty="0"/>
          </a:p>
        </p:txBody>
      </p:sp>
      <p:sp>
        <p:nvSpPr>
          <p:cNvPr id="23" name="Text 9"/>
          <p:cNvSpPr/>
          <p:nvPr/>
        </p:nvSpPr>
        <p:spPr>
          <a:xfrm>
            <a:off x="1534573" y="3509426"/>
            <a:ext cx="1801608" cy="318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项目调研</a:t>
            </a:r>
            <a:endParaRPr lang="en-US" sz="2070" dirty="0"/>
          </a:p>
        </p:txBody>
      </p:sp>
      <p:sp>
        <p:nvSpPr>
          <p:cNvPr id="24" name="Text 10"/>
          <p:cNvSpPr/>
          <p:nvPr/>
        </p:nvSpPr>
        <p:spPr>
          <a:xfrm>
            <a:off x="4653824" y="1676413"/>
            <a:ext cx="2655842" cy="318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项目需求分析</a:t>
            </a:r>
            <a:endParaRPr lang="en-US" sz="2070" dirty="0"/>
          </a:p>
        </p:txBody>
      </p:sp>
      <p:sp>
        <p:nvSpPr>
          <p:cNvPr id="25" name="Text 11"/>
          <p:cNvSpPr/>
          <p:nvPr/>
        </p:nvSpPr>
        <p:spPr>
          <a:xfrm>
            <a:off x="4653824" y="2555424"/>
            <a:ext cx="1915538" cy="318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系统设计</a:t>
            </a:r>
            <a:endParaRPr lang="en-US" sz="207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1604939" cy="5853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675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核心功能设计</a:t>
            </a:r>
            <a:r>
              <a:rPr lang="en-US" sz="1675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 </a:t>
            </a:r>
            <a:endParaRPr lang="en-US" sz="1675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066FD-5472-4534-ACB2-380E1E7C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599" y="2540"/>
            <a:ext cx="6472555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0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1604939" cy="5853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675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核心功能设计</a:t>
            </a:r>
            <a:r>
              <a:rPr lang="en-US" sz="1675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 </a:t>
            </a:r>
            <a:endParaRPr lang="en-US" sz="1675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AE42F-68A0-4540-A227-A8BD83BC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680" y="0"/>
            <a:ext cx="6171183" cy="51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3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95" y="1965960"/>
            <a:ext cx="7224395" cy="1744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75560" y="2410460"/>
            <a:ext cx="5225415" cy="699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核心功能关键代码、运行效果和测试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1331595" y="2117090"/>
            <a:ext cx="2650490" cy="13665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endParaRPr lang="en-US" sz="1080" dirty="0"/>
          </a:p>
        </p:txBody>
      </p:sp>
      <p:pic>
        <p:nvPicPr>
          <p:cNvPr id="6" name="Image 2" descr="https://web.static.jianzeppt.com/animaker_gif/gifs/m01_178b77e9cc464731be3a6558b725e145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985" y="2051302"/>
            <a:ext cx="1803839" cy="3092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5115" y="1301750"/>
            <a:ext cx="3308985" cy="824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10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项目开发中遇到的问题和解决方案</a:t>
            </a:r>
            <a:endParaRPr lang="en-US" sz="1100" dirty="0"/>
          </a:p>
        </p:txBody>
      </p:sp>
      <p:pic>
        <p:nvPicPr>
          <p:cNvPr id="20" name="Image 9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27680" y="922655"/>
            <a:ext cx="5328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SQL</a:t>
            </a:r>
            <a:r>
              <a:rPr lang="zh-CN" altLang="en-US" dirty="0"/>
              <a:t>注入问题</a:t>
            </a:r>
          </a:p>
          <a:p>
            <a:r>
              <a:rPr lang="zh-CN" altLang="en-US" dirty="0"/>
              <a:t>解决方案：使用</a:t>
            </a:r>
            <a:r>
              <a:rPr lang="en-US" altLang="zh-CN" dirty="0" err="1"/>
              <a:t>PreparedStatement</a:t>
            </a:r>
            <a:r>
              <a:rPr lang="zh-CN" altLang="en-US" dirty="0"/>
              <a:t>防止注入问题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85465" y="1764030"/>
            <a:ext cx="3048000" cy="373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学生学号可修改（不合逻辑）</a:t>
            </a:r>
          </a:p>
          <a:p>
            <a:r>
              <a:rPr lang="zh-CN" altLang="en-US" dirty="0"/>
              <a:t>解决方案：改为不可修改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091815" y="257175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成绩统计图关闭时整个系统关闭</a:t>
            </a:r>
          </a:p>
          <a:p>
            <a:r>
              <a:rPr lang="zh-CN" altLang="en-US" dirty="0"/>
              <a:t>解决方案：重写方法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17097" y="2506946"/>
            <a:ext cx="5480951" cy="153595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endParaRPr lang="en-US" sz="1080" dirty="0"/>
          </a:p>
        </p:txBody>
      </p:sp>
      <p:sp>
        <p:nvSpPr>
          <p:cNvPr id="7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项目总结</a:t>
            </a:r>
            <a:endParaRPr lang="en-US" sz="2070" dirty="0"/>
          </a:p>
        </p:txBody>
      </p:sp>
      <p:pic>
        <p:nvPicPr>
          <p:cNvPr id="8" name="Image 4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344" y="1728774"/>
            <a:ext cx="1288456" cy="30922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8150" y="1242695"/>
            <a:ext cx="7129145" cy="3584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在这个项目中，我们组由三人组成，每个人分工合作，尽管最初选择的架构设计不同导致了我们想要实现的效果有些困难。在这过程中，我们的成员曾经争论过一些问题，但是我们全力寻找可能的解决方案和函数方法，并与同学进行了深入讨论，收获颇丰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这次暑期实训让我们深入了解了项目的构建、实施和完成的整个过程，也让我们接触到了许多之前未曾涉及的算法、语法知识以及环境配置。从开始的迷茫到测试的成功实现，都令我们收获颇丰。一开始压力让我们感到挑战但我们从中汲取了力量，启动了项目的构思并最终实现了我们的想法。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>
                <a:solidFill>
                  <a:schemeClr val="tx1"/>
                </a:solidFill>
              </a:rPr>
              <a:t>我清楚记得那些日日夜夜，我们埋头查阅相关资料，不断完善我们的项目。这次实训让我深刻认识到了团队合作的重要性和默契配合的价值。在这段实践中，我收获颇丰，也深信如果有下一次机会，我们能够做得更出色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498" y="558990"/>
            <a:ext cx="6706592" cy="4170611"/>
          </a:xfrm>
          <a:prstGeom prst="rect">
            <a:avLst/>
          </a:prstGeom>
        </p:spPr>
      </p:pic>
      <p:pic>
        <p:nvPicPr>
          <p:cNvPr id="3" name="Image 1" descr="https://web.static.jianzeppt.com/animaker_gif/gifs/m01_0e41acf01a1d4292915c706127a3897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55" y="662940"/>
            <a:ext cx="2998089" cy="4183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47493" y="4036776"/>
            <a:ext cx="1046580" cy="160633"/>
          </a:xfrm>
          <a:prstGeom prst="rect">
            <a:avLst/>
          </a:prstGeom>
          <a:noFill/>
        </p:spPr>
        <p:txBody>
          <a:bodyPr wrap="none" lIns="0" tIns="0" rIns="0" bIns="0" rtlCol="0" anchor="b"/>
          <a:lstStyle/>
          <a:p>
            <a:pPr marL="0" indent="0" algn="l">
              <a:lnSpc>
                <a:spcPct val="120000"/>
              </a:lnSpc>
              <a:buNone/>
            </a:pPr>
            <a:endParaRPr lang="en-US" sz="1080" dirty="0"/>
          </a:p>
        </p:txBody>
      </p:sp>
      <p:sp>
        <p:nvSpPr>
          <p:cNvPr id="5" name="Text 1"/>
          <p:cNvSpPr/>
          <p:nvPr/>
        </p:nvSpPr>
        <p:spPr>
          <a:xfrm>
            <a:off x="4334665" y="3014158"/>
            <a:ext cx="3939159" cy="512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20000"/>
              </a:lnSpc>
              <a:buNone/>
            </a:pP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3876182" y="2013151"/>
            <a:ext cx="3342621" cy="93763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>
              <a:lnSpc>
                <a:spcPct val="120000"/>
              </a:lnSpc>
              <a:buNone/>
            </a:pPr>
            <a:r>
              <a:rPr lang="en-US" sz="5760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谢谢观看</a:t>
            </a:r>
            <a:endParaRPr lang="en-US" sz="5760" dirty="0"/>
          </a:p>
        </p:txBody>
      </p:sp>
      <p:sp>
        <p:nvSpPr>
          <p:cNvPr id="7" name="Text 3"/>
          <p:cNvSpPr/>
          <p:nvPr/>
        </p:nvSpPr>
        <p:spPr>
          <a:xfrm>
            <a:off x="7023518" y="4036776"/>
            <a:ext cx="1046580" cy="160633"/>
          </a:xfrm>
          <a:prstGeom prst="rect">
            <a:avLst/>
          </a:prstGeom>
          <a:noFill/>
        </p:spPr>
        <p:txBody>
          <a:bodyPr wrap="none" lIns="0" tIns="0" rIns="0" bIns="0" rtlCol="0" anchor="b"/>
          <a:lstStyle/>
          <a:p>
            <a:pPr marL="0" indent="0" algn="l">
              <a:lnSpc>
                <a:spcPct val="120000"/>
              </a:lnSpc>
              <a:buNone/>
            </a:pPr>
            <a:endParaRPr lang="en-US" sz="10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01045"/>
            <a:ext cx="968828" cy="6966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115" y="201045"/>
            <a:ext cx="130628" cy="6966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91500" y="236145"/>
            <a:ext cx="1093344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712728" y="536228"/>
            <a:ext cx="1996858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207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310" y="1656256"/>
            <a:ext cx="351458" cy="3606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5984" y="1617765"/>
            <a:ext cx="477394" cy="346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6</a:t>
            </a:r>
            <a:endParaRPr lang="en-US" sz="297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7279" y="1651257"/>
            <a:ext cx="353541" cy="3627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36903" y="1615651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9</a:t>
            </a:r>
            <a:endParaRPr lang="en-US" sz="297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7205" y="2530266"/>
            <a:ext cx="353616" cy="36277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36568" y="2491804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10</a:t>
            </a:r>
            <a:endParaRPr lang="en-US" sz="297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7384" y="2539377"/>
            <a:ext cx="333821" cy="36061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36692" y="2508369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7</a:t>
            </a:r>
            <a:endParaRPr lang="en-US" sz="2970" dirty="0"/>
          </a:p>
        </p:txBody>
      </p:sp>
      <p:sp>
        <p:nvSpPr>
          <p:cNvPr id="14" name="Text 6"/>
          <p:cNvSpPr/>
          <p:nvPr/>
        </p:nvSpPr>
        <p:spPr>
          <a:xfrm>
            <a:off x="4653824" y="1676413"/>
            <a:ext cx="2655842" cy="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7310" y="3485403"/>
            <a:ext cx="334268" cy="360611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36692" y="3447253"/>
            <a:ext cx="477394" cy="456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9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8</a:t>
            </a:r>
            <a:endParaRPr lang="en-US" sz="297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1772" y="2018185"/>
            <a:ext cx="2501641" cy="11225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1772" y="2903824"/>
            <a:ext cx="2501641" cy="11225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91772" y="3852576"/>
            <a:ext cx="2501641" cy="11225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81667" y="2018185"/>
            <a:ext cx="2839109" cy="11225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181667" y="2903824"/>
            <a:ext cx="2839109" cy="11225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1534572" y="2563399"/>
            <a:ext cx="2434915" cy="355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核心功能设计过程</a:t>
            </a:r>
            <a:endParaRPr lang="en-US" sz="2070" dirty="0"/>
          </a:p>
        </p:txBody>
      </p:sp>
      <p:sp>
        <p:nvSpPr>
          <p:cNvPr id="23" name="Text 9"/>
          <p:cNvSpPr/>
          <p:nvPr/>
        </p:nvSpPr>
        <p:spPr>
          <a:xfrm>
            <a:off x="1534573" y="1647569"/>
            <a:ext cx="2573617" cy="355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开发环境与技术清单</a:t>
            </a:r>
            <a:endParaRPr lang="en-US" sz="2070" dirty="0"/>
          </a:p>
        </p:txBody>
      </p:sp>
      <p:sp>
        <p:nvSpPr>
          <p:cNvPr id="24" name="Text 10"/>
          <p:cNvSpPr/>
          <p:nvPr/>
        </p:nvSpPr>
        <p:spPr>
          <a:xfrm>
            <a:off x="1534573" y="3509426"/>
            <a:ext cx="2501640" cy="7376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核心功能关键代码、运行效果和测试</a:t>
            </a:r>
            <a:endParaRPr lang="en-US" sz="2070" dirty="0"/>
          </a:p>
        </p:txBody>
      </p:sp>
      <p:sp>
        <p:nvSpPr>
          <p:cNvPr id="25" name="Text 11"/>
          <p:cNvSpPr/>
          <p:nvPr/>
        </p:nvSpPr>
        <p:spPr>
          <a:xfrm>
            <a:off x="1534573" y="3509426"/>
            <a:ext cx="1801608" cy="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6" name="Text 12"/>
          <p:cNvSpPr/>
          <p:nvPr/>
        </p:nvSpPr>
        <p:spPr>
          <a:xfrm>
            <a:off x="4653824" y="1676413"/>
            <a:ext cx="2573998" cy="7376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项目开发中遇到的问题和解决方案</a:t>
            </a:r>
            <a:endParaRPr lang="en-US" sz="2070" dirty="0"/>
          </a:p>
        </p:txBody>
      </p:sp>
      <p:sp>
        <p:nvSpPr>
          <p:cNvPr id="27" name="Text 13"/>
          <p:cNvSpPr/>
          <p:nvPr/>
        </p:nvSpPr>
        <p:spPr>
          <a:xfrm>
            <a:off x="4653824" y="2555424"/>
            <a:ext cx="1915538" cy="318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</a:t>
            </a:r>
            <a:endParaRPr lang="en-US" sz="2070" dirty="0"/>
          </a:p>
        </p:txBody>
      </p:sp>
      <p:sp>
        <p:nvSpPr>
          <p:cNvPr id="28" name="Text 14"/>
          <p:cNvSpPr/>
          <p:nvPr/>
        </p:nvSpPr>
        <p:spPr>
          <a:xfrm>
            <a:off x="4530485" y="1281961"/>
            <a:ext cx="2655842" cy="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776" y="1552798"/>
            <a:ext cx="5632602" cy="132793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776" y="3085457"/>
            <a:ext cx="5632602" cy="13279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74941" y="1665909"/>
            <a:ext cx="493781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2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开发背景</a:t>
            </a:r>
            <a:endParaRPr lang="en-US" sz="1620" dirty="0"/>
          </a:p>
        </p:txBody>
      </p:sp>
      <p:sp>
        <p:nvSpPr>
          <p:cNvPr id="6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项目介绍与背景</a:t>
            </a:r>
            <a:endParaRPr lang="en-US" sz="2070" dirty="0"/>
          </a:p>
        </p:txBody>
      </p:sp>
      <p:sp>
        <p:nvSpPr>
          <p:cNvPr id="7" name="Text 2"/>
          <p:cNvSpPr/>
          <p:nvPr/>
        </p:nvSpPr>
        <p:spPr>
          <a:xfrm>
            <a:off x="1025741" y="3325568"/>
            <a:ext cx="493781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2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技术背景支持</a:t>
            </a:r>
            <a:endParaRPr lang="en-US" sz="1620" dirty="0"/>
          </a:p>
        </p:txBody>
      </p:sp>
      <p:sp>
        <p:nvSpPr>
          <p:cNvPr id="8" name="Text 3"/>
          <p:cNvSpPr/>
          <p:nvPr/>
        </p:nvSpPr>
        <p:spPr>
          <a:xfrm>
            <a:off x="974941" y="1966323"/>
            <a:ext cx="5179684" cy="5801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随着教育信息化的推进，学校、教育机构和教育管理部门需要一个更高效、集成化的平台来管理学生的信息和教学活动。鉴于此，学生管理系统的研究与设计具有很强的必要性</a:t>
            </a:r>
            <a:r>
              <a:rPr lang="en-US" sz="108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。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1025741" y="3646937"/>
            <a:ext cx="4937815" cy="553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数据库，用户界面设计，JAVA</a:t>
            </a:r>
            <a:r>
              <a:rPr lang="zh-CN" altLang="en-US" sz="144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的有关知识</a:t>
            </a:r>
          </a:p>
        </p:txBody>
      </p:sp>
      <p:pic>
        <p:nvPicPr>
          <p:cNvPr id="10" name="Image 3" descr="https://web.static.jianzeppt.com/animaker_gif/gifs/m01_178b77e9cc464731be3a6558b725e145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6425" y="1764282"/>
            <a:ext cx="1803839" cy="3092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776" y="1552798"/>
            <a:ext cx="5632602" cy="132793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776" y="3085457"/>
            <a:ext cx="5632602" cy="13279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25741" y="1792909"/>
            <a:ext cx="493781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2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开发目标</a:t>
            </a:r>
            <a:endParaRPr lang="en-US" sz="1620" dirty="0"/>
          </a:p>
        </p:txBody>
      </p:sp>
      <p:sp>
        <p:nvSpPr>
          <p:cNvPr id="6" name="Text 1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项目介绍与背景</a:t>
            </a:r>
            <a:endParaRPr lang="en-US" sz="2070" dirty="0"/>
          </a:p>
        </p:txBody>
      </p:sp>
      <p:sp>
        <p:nvSpPr>
          <p:cNvPr id="7" name="Text 2"/>
          <p:cNvSpPr/>
          <p:nvPr/>
        </p:nvSpPr>
        <p:spPr>
          <a:xfrm>
            <a:off x="1025741" y="3325568"/>
            <a:ext cx="4937815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20" b="1" dirty="0">
                <a:solidFill>
                  <a:srgbClr val="156AE0"/>
                </a:solidFill>
                <a:latin typeface="思源黑体 CN" pitchFamily="34" charset="0"/>
                <a:ea typeface="思源黑体 CN" pitchFamily="34" charset="-122"/>
                <a:cs typeface="思源黑体 CN" pitchFamily="34" charset="-120"/>
              </a:rPr>
              <a:t>团队组建完善</a:t>
            </a:r>
            <a:endParaRPr lang="en-US" sz="1620" dirty="0"/>
          </a:p>
        </p:txBody>
      </p:sp>
      <p:sp>
        <p:nvSpPr>
          <p:cNvPr id="8" name="Text 3"/>
          <p:cNvSpPr/>
          <p:nvPr/>
        </p:nvSpPr>
        <p:spPr>
          <a:xfrm>
            <a:off x="1025557" y="2032363"/>
            <a:ext cx="4937815" cy="553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建立一个C / S系统，能够根据不同角色的权限，分别为学生、教师和教务处管理员提供功能，包括学生信息查询、发表留言、学生成绩录入、考试成绩查询的功能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1025741" y="3646937"/>
            <a:ext cx="4937815" cy="553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dirty="0">
                <a:solidFill>
                  <a:srgbClr val="000000"/>
                </a:solidFill>
                <a:latin typeface="思源黑体 CN Normal" pitchFamily="34" charset="0"/>
                <a:ea typeface="思源黑体 CN Normal" pitchFamily="34" charset="-122"/>
                <a:cs typeface="思源黑体 CN Normal" pitchFamily="34" charset="-120"/>
              </a:rPr>
              <a:t>团队分工完善，难题协作解决，效率较高。</a:t>
            </a:r>
            <a:endParaRPr lang="en-US" sz="1440" dirty="0"/>
          </a:p>
        </p:txBody>
      </p:sp>
      <p:pic>
        <p:nvPicPr>
          <p:cNvPr id="10" name="Image 3" descr="https://web.static.jianzeppt.com/animaker_gif/gifs/m01_178b77e9cc464731be3a6558b725e145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6425" y="1764282"/>
            <a:ext cx="1803839" cy="3092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51" y="72091"/>
            <a:ext cx="2425025" cy="5853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96379" y="15667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团队介绍和分工</a:t>
            </a:r>
            <a:endParaRPr lang="en-US" sz="2070" dirty="0"/>
          </a:p>
        </p:txBody>
      </p:sp>
      <p:sp>
        <p:nvSpPr>
          <p:cNvPr id="17" name="文本框 16"/>
          <p:cNvSpPr txBox="1"/>
          <p:nvPr/>
        </p:nvSpPr>
        <p:spPr>
          <a:xfrm>
            <a:off x="2032000" y="1285240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 defTabSz="266700">
              <a:spcAft>
                <a:spcPct val="0"/>
              </a:spcAft>
            </a:pPr>
            <a:r>
              <a:rPr lang="en-US" altLang="zh-CN" sz="1600">
                <a:latin typeface="等线" panose="02010600030101010101" charset="-122"/>
                <a:ea typeface="等线" panose="02010600030101010101" charset="-122"/>
              </a:rPr>
              <a:t>					</a:t>
            </a:r>
            <a:r>
              <a:rPr lang="zh-CN" altLang="en-US" sz="1600">
                <a:latin typeface="等线" panose="02010600030101010101" charset="-122"/>
                <a:ea typeface="等线" panose="02010600030101010101" charset="-122"/>
              </a:rPr>
              <a:t>		</a:t>
            </a:r>
          </a:p>
        </p:txBody>
      </p:sp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69215" y="657225"/>
          <a:ext cx="8912860" cy="4509768"/>
        </p:xfrm>
        <a:graphic>
          <a:graphicData uri="http://schemas.openxmlformats.org/drawingml/2006/table">
            <a:tbl>
              <a:tblPr/>
              <a:tblGrid>
                <a:gridCol w="184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9435"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姓名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角色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软件调研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需求分析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系统设计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编码实现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软件测试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355"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23201837</a:t>
                      </a:r>
                    </a:p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   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李茂田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 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组长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C/S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信息系统调研，河北某高校学生信息管理系统调研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系统结构，登录注册需求分析；方案设计分析与总结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总体架构设计，用户登录注册架构设计，用户界面设计；综合考虑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编码用户登录界面，主窗口界面，成绩增删改查，成绩正态曲线生成与分析；编码操作日记自动录入和显示界面；重构主框架界面菜单栏；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全栈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Debug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；发现与解决修改密码后不关闭主界面；无法录入自定义学号；成绩基本信息与正态曲线图两窗口无法同步关闭的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Bug</a:t>
                      </a:r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145"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23201826</a:t>
                      </a:r>
                    </a:p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        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熊锋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 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组员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典型相似项目功能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·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技术分析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学生信息管理模块 系统非功能性需求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学生信息管理模块 课程成绩管理模块 数据库设计概述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选课功能 成绩管理功能 年级管理功能 课程管理功能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信息管理模块测试 选课管理模块测试 数据库功能模块测试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370"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23201812</a:t>
                      </a:r>
                    </a:p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等线" panose="02010600030101010101" charset="-122"/>
                          <a:ea typeface="等线" panose="02010600030101010101" charset="-122"/>
                        </a:rPr>
                        <a:t>    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邢沂炜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等线" panose="02010600030101010101" charset="-122"/>
                          <a:ea typeface="等线" panose="02010600030101010101" charset="-122"/>
                        </a:rPr>
                        <a:t> </a:t>
                      </a:r>
                      <a:r>
                        <a:rPr lang="zh-CN" altLang="en-US" sz="1600">
                          <a:latin typeface="等线" panose="02010600030101010101" charset="-122"/>
                          <a:ea typeface="等线" panose="02010600030101010101" charset="-122"/>
                        </a:rPr>
                        <a:t>组员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典型相似项目功能、技术分析，技术发展方面分析与总结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6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项目的可行性分析及方案比选，功能模块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文档介绍，系统概述，设计约束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登录模块，开始模块，学生信息管理模块，教师信息管理模块，界面设计，查找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bug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9050" indent="0" fontAlgn="ctr"/>
                      <a:r>
                        <a:rPr lang="zh-CN" altLang="en-US" sz="12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前言，软件测试概述，登录模块，开始模块，用户管理模块</a:t>
                      </a:r>
                    </a:p>
                  </a:txBody>
                  <a:tcPr marL="19367" marR="19367" marT="13017" marB="13017" anchor="ctr">
                    <a:lnL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5180" y="1088390"/>
            <a:ext cx="6835775" cy="3768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项目调研</a:t>
            </a:r>
            <a:endParaRPr lang="en-US" sz="2070" dirty="0"/>
          </a:p>
        </p:txBody>
      </p:sp>
      <p:pic>
        <p:nvPicPr>
          <p:cNvPr id="5" name="Image 2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111239" y="1200456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3111500" y="1148080"/>
            <a:ext cx="5019040" cy="5730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	</a:t>
            </a:r>
            <a:r>
              <a:rPr lang="en-US" sz="162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这是在调研过程中发现的与该项目相似的案例</a:t>
            </a:r>
            <a:r>
              <a:rPr lang="zh-CN" altLang="en-US" sz="162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结构图</a:t>
            </a:r>
          </a:p>
        </p:txBody>
      </p:sp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9430" y="1399223"/>
            <a:ext cx="4866640" cy="331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030" y="1149985"/>
            <a:ext cx="6734175" cy="3712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项目调研</a:t>
            </a:r>
            <a:endParaRPr lang="en-US" sz="2070" dirty="0"/>
          </a:p>
        </p:txBody>
      </p:sp>
      <p:pic>
        <p:nvPicPr>
          <p:cNvPr id="5" name="Image 2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149339" y="1395401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3149647" y="1238248"/>
            <a:ext cx="425277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该项目相似的案例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的具体模块分析：</a:t>
            </a:r>
          </a:p>
        </p:txBody>
      </p:sp>
      <p:pic>
        <p:nvPicPr>
          <p:cNvPr id="9" name="图片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5185" y="1979930"/>
            <a:ext cx="4845050" cy="26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10635" y="1771015"/>
            <a:ext cx="147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用户模块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821" y="281641"/>
            <a:ext cx="2425025" cy="58535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030" y="1149985"/>
            <a:ext cx="6734175" cy="3712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9094" y="413212"/>
            <a:ext cx="2145623" cy="322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70" b="1" dirty="0">
                <a:solidFill>
                  <a:srgbClr val="156AE0"/>
                </a:solidFill>
                <a:latin typeface="创客贴金刚体" pitchFamily="34" charset="0"/>
                <a:ea typeface="创客贴金刚体" pitchFamily="34" charset="-122"/>
                <a:cs typeface="创客贴金刚体" pitchFamily="34" charset="-120"/>
              </a:rPr>
              <a:t>项目调研</a:t>
            </a:r>
            <a:endParaRPr lang="en-US" sz="2070" dirty="0"/>
          </a:p>
        </p:txBody>
      </p:sp>
      <p:pic>
        <p:nvPicPr>
          <p:cNvPr id="5" name="Image 2" descr="https://web.static.jianzeppt.com/animaker_gif/gifs/m01_94bf433f3f1d479c9eb3de39fc106c83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61" y="1764282"/>
            <a:ext cx="1288456" cy="30922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149339" y="1395401"/>
            <a:ext cx="2295144" cy="3886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 2"/>
          <p:cNvSpPr/>
          <p:nvPr/>
        </p:nvSpPr>
        <p:spPr>
          <a:xfrm>
            <a:off x="3149647" y="1238248"/>
            <a:ext cx="4252773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该项目相似的案例</a:t>
            </a:r>
            <a:r>
              <a: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的具体模块分析：</a:t>
            </a:r>
          </a:p>
        </p:txBody>
      </p:sp>
      <p:pic>
        <p:nvPicPr>
          <p:cNvPr id="10" name="图片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5335" y="2157095"/>
            <a:ext cx="5257800" cy="2118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466465" y="1988185"/>
            <a:ext cx="2232660" cy="268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学生管理系统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Q1Njc5NzQyZDQ3YTA5M2U3N2RlY2U2NTU5ZmRjMD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1*330"/>
  <p:tag name="TABLE_ENDDRAG_RECT" val="12*69*701*3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466</Words>
  <Application>Microsoft Office PowerPoint</Application>
  <PresentationFormat>全屏显示(16:9)</PresentationFormat>
  <Paragraphs>152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创客贴金刚体</vt:lpstr>
      <vt:lpstr>等线</vt:lpstr>
      <vt:lpstr>黑体</vt:lpstr>
      <vt:lpstr>思源黑体 CN</vt:lpstr>
      <vt:lpstr>思源黑体 CN Normal</vt:lpstr>
      <vt:lpstr>宋体</vt:lpstr>
      <vt:lpstr>微软雅黑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茂田 李</cp:lastModifiedBy>
  <cp:revision>12</cp:revision>
  <dcterms:created xsi:type="dcterms:W3CDTF">2024-07-23T07:18:00Z</dcterms:created>
  <dcterms:modified xsi:type="dcterms:W3CDTF">2024-07-24T00:35:37Z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59884FCDFA5C47CBA4FD51221D0F7799_12</vt:lpwstr>
  </property>
  <property fmtid="{D5CDD505-2E9C-101B-9397-08002B2CF9AE}" pid="3" name="KSOProductBuildVer">
    <vt:lpwstr>2052-12.1.0.17147</vt:lpwstr>
  </property>
</Properties>
</file>